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83AE9-3A25-4216-9363-0BDDC1E97E4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D7B64-EC12-4DC2-9CAE-F0250B4D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7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1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44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4263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15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12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20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3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0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8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6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3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9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6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3139-CA31-420A-862A-5B587F50F89F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1CB92-4066-4661-AE21-9D1CBEA63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25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Governor’s Office of Elderly Affairs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8"/>
            <a:ext cx="8144134" cy="171284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Financial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Report Training</a:t>
            </a: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September 18-20, 2023</a:t>
            </a: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Pineville, LA</a:t>
            </a: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Presented By: Ebony Green</a:t>
            </a:r>
          </a:p>
          <a:p>
            <a:pPr algn="ctr"/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6" descr="goea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077" y="2379319"/>
            <a:ext cx="2008100" cy="201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 Balances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70618"/>
            <a:ext cx="9613861" cy="1797375"/>
          </a:xfrm>
        </p:spPr>
        <p:txBody>
          <a:bodyPr>
            <a:normAutofit/>
          </a:bodyPr>
          <a:lstStyle/>
          <a:p>
            <a:r>
              <a:rPr lang="en-US" dirty="0" smtClean="0"/>
              <a:t>Positive Cash </a:t>
            </a:r>
            <a:r>
              <a:rPr lang="en-US" dirty="0" smtClean="0"/>
              <a:t>on  Hand balances at June </a:t>
            </a:r>
            <a:r>
              <a:rPr lang="en-US" dirty="0" smtClean="0"/>
              <a:t>30</a:t>
            </a:r>
            <a:r>
              <a:rPr lang="en-US" baseline="30000" dirty="0" smtClean="0"/>
              <a:t>th</a:t>
            </a:r>
            <a:r>
              <a:rPr lang="en-US" dirty="0" smtClean="0"/>
              <a:t> may result in funds being returned.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90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Composition of Cost</a:t>
            </a:r>
          </a:p>
          <a:p>
            <a:pPr lvl="1"/>
            <a:r>
              <a:rPr lang="en-US" dirty="0" smtClean="0"/>
              <a:t>Direct</a:t>
            </a:r>
          </a:p>
          <a:p>
            <a:pPr lvl="2"/>
            <a:r>
              <a:rPr lang="en-US" dirty="0" smtClean="0"/>
              <a:t>Salaries</a:t>
            </a:r>
          </a:p>
          <a:p>
            <a:pPr lvl="2"/>
            <a:r>
              <a:rPr lang="en-US" dirty="0" smtClean="0"/>
              <a:t>Operating Cost</a:t>
            </a:r>
          </a:p>
          <a:p>
            <a:pPr lvl="2"/>
            <a:r>
              <a:rPr lang="en-US" dirty="0" smtClean="0"/>
              <a:t>Travel</a:t>
            </a:r>
          </a:p>
          <a:p>
            <a:pPr lvl="2"/>
            <a:r>
              <a:rPr lang="en-US" dirty="0" smtClean="0"/>
              <a:t>Operating Supplies</a:t>
            </a:r>
          </a:p>
          <a:p>
            <a:pPr lvl="2"/>
            <a:r>
              <a:rPr lang="en-US" dirty="0" smtClean="0"/>
              <a:t>Capital Outlay</a:t>
            </a:r>
          </a:p>
          <a:p>
            <a:pPr lvl="1"/>
            <a:r>
              <a:rPr lang="en-US" dirty="0" smtClean="0"/>
              <a:t>Indirect</a:t>
            </a:r>
          </a:p>
          <a:p>
            <a:pPr lvl="2"/>
            <a:r>
              <a:rPr lang="en-US" dirty="0" smtClean="0"/>
              <a:t>Benefiting more than one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3378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Title IIIB Supportive Services</a:t>
            </a:r>
          </a:p>
          <a:p>
            <a:pPr marL="0" indent="0" algn="ctr">
              <a:buNone/>
            </a:pPr>
            <a:r>
              <a:rPr lang="en-US" dirty="0" smtClean="0"/>
              <a:t>Access </a:t>
            </a:r>
            <a:r>
              <a:rPr lang="en-US" u="sng" dirty="0" smtClean="0"/>
              <a:t>&gt;</a:t>
            </a:r>
            <a:r>
              <a:rPr lang="en-US" dirty="0" smtClean="0"/>
              <a:t> 30%</a:t>
            </a:r>
          </a:p>
          <a:p>
            <a:r>
              <a:rPr lang="en-US" dirty="0" smtClean="0"/>
              <a:t>Assisted Transportation</a:t>
            </a:r>
          </a:p>
          <a:p>
            <a:r>
              <a:rPr lang="en-US" dirty="0" smtClean="0"/>
              <a:t>Case Management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Information &amp; Assistance</a:t>
            </a:r>
          </a:p>
          <a:p>
            <a:r>
              <a:rPr lang="en-US" dirty="0" smtClean="0"/>
              <a:t>Outreach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0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8893" y="3465299"/>
            <a:ext cx="4698358" cy="3599316"/>
          </a:xfrm>
        </p:spPr>
        <p:txBody>
          <a:bodyPr/>
          <a:lstStyle/>
          <a:p>
            <a:r>
              <a:rPr lang="en-US" dirty="0" smtClean="0"/>
              <a:t>Homemaker</a:t>
            </a:r>
          </a:p>
          <a:p>
            <a:r>
              <a:rPr lang="en-US" dirty="0" smtClean="0"/>
              <a:t>Chore</a:t>
            </a:r>
          </a:p>
          <a:p>
            <a:r>
              <a:rPr lang="en-US" dirty="0" smtClean="0"/>
              <a:t>Telephoning</a:t>
            </a:r>
          </a:p>
          <a:p>
            <a:r>
              <a:rPr lang="en-US" dirty="0" smtClean="0"/>
              <a:t>Visiting</a:t>
            </a:r>
          </a:p>
          <a:p>
            <a:r>
              <a:rPr lang="en-US" dirty="0" smtClean="0"/>
              <a:t>Adult Day Care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7004" y="3465299"/>
            <a:ext cx="4700058" cy="3599316"/>
          </a:xfrm>
        </p:spPr>
        <p:txBody>
          <a:bodyPr/>
          <a:lstStyle/>
          <a:p>
            <a:r>
              <a:rPr lang="en-US" dirty="0"/>
              <a:t>Adult Health Day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Personal Care</a:t>
            </a:r>
          </a:p>
          <a:p>
            <a:r>
              <a:rPr lang="en-US" dirty="0" smtClean="0"/>
              <a:t>Home Repair/Modification</a:t>
            </a:r>
          </a:p>
          <a:p>
            <a:r>
              <a:rPr lang="en-US" dirty="0" smtClean="0"/>
              <a:t>Sitter Service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338305" y="217267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dirty="0"/>
              <a:t>Title IIIB Supportive Services</a:t>
            </a:r>
          </a:p>
          <a:p>
            <a:pPr algn="ctr"/>
            <a:r>
              <a:rPr lang="en-US" sz="2800" dirty="0"/>
              <a:t>In-Home </a:t>
            </a:r>
            <a:r>
              <a:rPr lang="en-US" sz="2800" u="sng" dirty="0"/>
              <a:t>&gt;</a:t>
            </a:r>
            <a:r>
              <a:rPr lang="en-US" sz="2800" dirty="0"/>
              <a:t> 15%</a:t>
            </a:r>
          </a:p>
        </p:txBody>
      </p:sp>
    </p:spTree>
    <p:extLst>
      <p:ext uri="{BB962C8B-B14F-4D97-AF65-F5344CB8AC3E}">
        <p14:creationId xmlns:p14="http://schemas.microsoft.com/office/powerpoint/2010/main" val="18812806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8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Title IIIE National Family Caregiver Support</a:t>
            </a:r>
          </a:p>
          <a:p>
            <a:pPr marL="0" indent="0" algn="ctr">
              <a:buNone/>
            </a:pPr>
            <a:r>
              <a:rPr lang="en-US" dirty="0" smtClean="0"/>
              <a:t>Respite Services </a:t>
            </a:r>
            <a:r>
              <a:rPr lang="en-US" u="sng" dirty="0" smtClean="0"/>
              <a:t>&gt;</a:t>
            </a:r>
            <a:r>
              <a:rPr lang="en-US" dirty="0" smtClean="0"/>
              <a:t> 40%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Adult Day Care</a:t>
            </a:r>
          </a:p>
          <a:p>
            <a:r>
              <a:rPr lang="en-US" dirty="0" smtClean="0"/>
              <a:t>Adult Day Health Care</a:t>
            </a:r>
          </a:p>
          <a:p>
            <a:r>
              <a:rPr lang="en-US" dirty="0" smtClean="0"/>
              <a:t>In-Home Respite</a:t>
            </a:r>
          </a:p>
          <a:p>
            <a:r>
              <a:rPr lang="en-US" dirty="0" smtClean="0"/>
              <a:t>Individual Care Support</a:t>
            </a:r>
          </a:p>
          <a:p>
            <a:r>
              <a:rPr lang="en-US" dirty="0" smtClean="0"/>
              <a:t>Institutional Respite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629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Title IIIE National Family Caregiver Support</a:t>
            </a:r>
          </a:p>
          <a:p>
            <a:pPr marL="0" indent="0" algn="ctr">
              <a:buNone/>
            </a:pPr>
            <a:r>
              <a:rPr lang="en-US" dirty="0" smtClean="0"/>
              <a:t>Supplemental Services  </a:t>
            </a:r>
            <a:r>
              <a:rPr lang="en-US" u="sng" dirty="0" smtClean="0"/>
              <a:t>&lt;</a:t>
            </a:r>
            <a:r>
              <a:rPr lang="en-US" dirty="0" smtClean="0"/>
              <a:t> 20%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Material Aid</a:t>
            </a:r>
          </a:p>
          <a:p>
            <a:r>
              <a:rPr lang="en-US" dirty="0" smtClean="0"/>
              <a:t>Sitter Service</a:t>
            </a:r>
          </a:p>
          <a:p>
            <a:r>
              <a:rPr lang="en-US" dirty="0" smtClean="0"/>
              <a:t>Chore</a:t>
            </a:r>
          </a:p>
          <a:p>
            <a:r>
              <a:rPr lang="en-US" dirty="0" smtClean="0"/>
              <a:t>Home Repair/Modification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80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are unable to meet the minimum or maximum percentage requirements, a waiver must be received from the Home and Community Based Services Unit prior to the end of the fiscal year.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Failure to meet the percentage requirements will result in disallowed costs and funds </a:t>
            </a:r>
            <a:r>
              <a:rPr lang="en-US" dirty="0" smtClean="0"/>
              <a:t>required </a:t>
            </a:r>
            <a:r>
              <a:rPr lang="en-US" dirty="0" smtClean="0"/>
              <a:t>to be returned to GOEA at </a:t>
            </a:r>
            <a:r>
              <a:rPr lang="en-US" dirty="0" smtClean="0"/>
              <a:t>the </a:t>
            </a:r>
            <a:r>
              <a:rPr lang="en-US" dirty="0" smtClean="0"/>
              <a:t>end of the year.</a:t>
            </a:r>
          </a:p>
        </p:txBody>
      </p:sp>
    </p:spTree>
    <p:extLst>
      <p:ext uri="{BB962C8B-B14F-4D97-AF65-F5344CB8AC3E}">
        <p14:creationId xmlns:p14="http://schemas.microsoft.com/office/powerpoint/2010/main" val="28454369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Dates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Monthly Financial Reports are due on the 15</a:t>
            </a:r>
            <a:r>
              <a:rPr lang="en-US" baseline="30000" dirty="0" smtClean="0"/>
              <a:t>th</a:t>
            </a:r>
            <a:r>
              <a:rPr lang="en-US" dirty="0" smtClean="0"/>
              <a:t> of each </a:t>
            </a:r>
            <a:r>
              <a:rPr lang="en-US" dirty="0" smtClean="0"/>
              <a:t>month following the close of the previous month.</a:t>
            </a:r>
            <a:endParaRPr lang="en-US" dirty="0" smtClean="0"/>
          </a:p>
          <a:p>
            <a:r>
              <a:rPr lang="en-US" dirty="0" smtClean="0"/>
              <a:t>Quarterly Reports are due on the 15</a:t>
            </a:r>
            <a:r>
              <a:rPr lang="en-US" baseline="30000" dirty="0" smtClean="0"/>
              <a:t>th</a:t>
            </a:r>
            <a:r>
              <a:rPr lang="en-US" dirty="0" smtClean="0"/>
              <a:t> of the month following the close of each quarter (October, January, April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smtClean="0"/>
              <a:t>Final Financial Reports and Annual Reports are due July 31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Program Income Reports are due October 15</a:t>
            </a:r>
            <a:r>
              <a:rPr lang="en-US" baseline="30000" dirty="0" smtClean="0"/>
              <a:t>th</a:t>
            </a:r>
            <a:r>
              <a:rPr lang="en-US" dirty="0" smtClean="0"/>
              <a:t> and July </a:t>
            </a:r>
            <a:r>
              <a:rPr lang="en-US" dirty="0" smtClean="0"/>
              <a:t>31</a:t>
            </a:r>
            <a:r>
              <a:rPr lang="en-US" baseline="30000" dirty="0" smtClean="0"/>
              <a:t>st .</a:t>
            </a:r>
            <a:endParaRPr lang="en-US" dirty="0" smtClean="0"/>
          </a:p>
          <a:p>
            <a:r>
              <a:rPr lang="en-US" dirty="0" smtClean="0"/>
              <a:t>CPA Audit reports are due December </a:t>
            </a:r>
            <a:r>
              <a:rPr lang="en-US" dirty="0" smtClean="0"/>
              <a:t>31</a:t>
            </a:r>
            <a:r>
              <a:rPr lang="en-US" baseline="30000" dirty="0" smtClean="0"/>
              <a:t>st</a:t>
            </a:r>
            <a:r>
              <a:rPr lang="en-US" dirty="0" smtClean="0"/>
              <a:t> 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November | 2017 | MCARGOBE´S BLOG-ROOM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007" y="4588639"/>
            <a:ext cx="2006349" cy="2069841"/>
          </a:xfrm>
          <a:prstGeom prst="rect">
            <a:avLst/>
          </a:prstGeom>
          <a:effectLst>
            <a:outerShdw dist="508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039474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Questions/Comments</a:t>
            </a:r>
            <a:endParaRPr lang="en-US" dirty="0"/>
          </a:p>
        </p:txBody>
      </p:sp>
      <p:pic>
        <p:nvPicPr>
          <p:cNvPr id="6" name="Content Placeholder 5" descr="Free photo Guide Help Faq Question Answer Test Question Mark - Max Pixel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429" y="2503054"/>
            <a:ext cx="3598863" cy="3598863"/>
          </a:xfrm>
        </p:spPr>
      </p:pic>
    </p:spTree>
    <p:extLst>
      <p:ext uri="{BB962C8B-B14F-4D97-AF65-F5344CB8AC3E}">
        <p14:creationId xmlns:p14="http://schemas.microsoft.com/office/powerpoint/2010/main" val="17449886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GOEA Auditors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Review monthly, quarterly and annual financial reports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Review </a:t>
            </a:r>
            <a:r>
              <a:rPr lang="en-US" dirty="0"/>
              <a:t>and approve Original and Revised </a:t>
            </a:r>
            <a:r>
              <a:rPr lang="en-US" dirty="0" smtClean="0"/>
              <a:t>Budgets </a:t>
            </a:r>
          </a:p>
          <a:p>
            <a:endParaRPr lang="en-US" dirty="0" smtClean="0"/>
          </a:p>
          <a:p>
            <a:r>
              <a:rPr lang="en-US" dirty="0" smtClean="0"/>
              <a:t>Review </a:t>
            </a:r>
            <a:r>
              <a:rPr lang="en-US" dirty="0"/>
              <a:t>Independent CPA Audit Reports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Conduct </a:t>
            </a:r>
            <a:r>
              <a:rPr lang="en-US" dirty="0"/>
              <a:t>on-site </a:t>
            </a:r>
            <a:r>
              <a:rPr lang="en-US" dirty="0" smtClean="0"/>
              <a:t>audit</a:t>
            </a:r>
          </a:p>
          <a:p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/>
              <a:t>technical assistance and training</a:t>
            </a:r>
          </a:p>
        </p:txBody>
      </p:sp>
    </p:spTree>
    <p:extLst>
      <p:ext uri="{BB962C8B-B14F-4D97-AF65-F5344CB8AC3E}">
        <p14:creationId xmlns:p14="http://schemas.microsoft.com/office/powerpoint/2010/main" val="35964275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091944"/>
            <a:ext cx="4913802" cy="447214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Federal Funds and Standard State Match </a:t>
            </a:r>
            <a:endParaRPr lang="en-US" dirty="0" smtClean="0"/>
          </a:p>
          <a:p>
            <a:r>
              <a:rPr lang="en-US" dirty="0" smtClean="0"/>
              <a:t>Title III</a:t>
            </a:r>
          </a:p>
          <a:p>
            <a:pPr lvl="1"/>
            <a:r>
              <a:rPr lang="en-US" dirty="0" smtClean="0"/>
              <a:t>AAA  - Admin </a:t>
            </a:r>
          </a:p>
          <a:p>
            <a:pPr lvl="1"/>
            <a:r>
              <a:rPr lang="en-US" dirty="0" smtClean="0"/>
              <a:t>IIIB – Supportive Services</a:t>
            </a:r>
          </a:p>
          <a:p>
            <a:pPr lvl="1"/>
            <a:r>
              <a:rPr lang="en-US" dirty="0" smtClean="0"/>
              <a:t>IIIC-1 – Congregate Meals</a:t>
            </a:r>
          </a:p>
          <a:p>
            <a:pPr lvl="1"/>
            <a:r>
              <a:rPr lang="en-US" dirty="0" smtClean="0"/>
              <a:t>IIIC-2 – Home Delivered Meals</a:t>
            </a:r>
          </a:p>
          <a:p>
            <a:pPr lvl="1"/>
            <a:r>
              <a:rPr lang="en-US" dirty="0" smtClean="0"/>
              <a:t>IIID – Preventive Health</a:t>
            </a:r>
          </a:p>
          <a:p>
            <a:pPr lvl="1"/>
            <a:r>
              <a:rPr lang="en-US" dirty="0" smtClean="0"/>
              <a:t>IIIE – National Family Caregiver </a:t>
            </a:r>
            <a:r>
              <a:rPr lang="en-US" dirty="0" smtClean="0"/>
              <a:t>Support</a:t>
            </a:r>
          </a:p>
          <a:p>
            <a:pPr lvl="1"/>
            <a:r>
              <a:rPr lang="en-US" dirty="0" smtClean="0"/>
              <a:t>Ombudsman</a:t>
            </a:r>
          </a:p>
          <a:p>
            <a:pPr lvl="1"/>
            <a:r>
              <a:rPr lang="en-US" dirty="0" smtClean="0"/>
              <a:t>Title V</a:t>
            </a:r>
            <a:endParaRPr lang="en-US" dirty="0" smtClean="0"/>
          </a:p>
          <a:p>
            <a:r>
              <a:rPr lang="en-US" dirty="0" smtClean="0"/>
              <a:t>Special Federal </a:t>
            </a:r>
            <a:r>
              <a:rPr lang="en-US" dirty="0" smtClean="0"/>
              <a:t>Grants</a:t>
            </a:r>
          </a:p>
          <a:p>
            <a:pPr lvl="1"/>
            <a:r>
              <a:rPr lang="en-US" sz="1600" dirty="0" smtClean="0"/>
              <a:t>ARP </a:t>
            </a:r>
            <a:r>
              <a:rPr lang="en-US" sz="1600" dirty="0"/>
              <a:t>- American Rescue Plan (funding ends FY </a:t>
            </a:r>
            <a:r>
              <a:rPr lang="en-US" sz="1600" dirty="0" smtClean="0"/>
              <a:t>2024)</a:t>
            </a:r>
          </a:p>
          <a:p>
            <a:pPr lvl="1"/>
            <a:r>
              <a:rPr lang="en-US" sz="1600" dirty="0" smtClean="0"/>
              <a:t>STPH </a:t>
            </a:r>
            <a:r>
              <a:rPr lang="en-US" sz="1600" dirty="0"/>
              <a:t>- Expanding the Public Health Workforce within the Aging Network for States (funding ends FY2024)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594122" y="2091944"/>
            <a:ext cx="5424859" cy="41008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State Funds </a:t>
            </a:r>
          </a:p>
          <a:p>
            <a:pPr lvl="1">
              <a:buFontTx/>
              <a:buChar char="-"/>
            </a:pPr>
            <a:r>
              <a:rPr lang="en-US" dirty="0"/>
              <a:t>State Homemaker </a:t>
            </a:r>
          </a:p>
          <a:p>
            <a:pPr lvl="1">
              <a:buFontTx/>
              <a:buChar char="-"/>
            </a:pPr>
            <a:r>
              <a:rPr lang="en-US" dirty="0"/>
              <a:t>State Transportation </a:t>
            </a:r>
          </a:p>
          <a:p>
            <a:pPr lvl="1">
              <a:buFontTx/>
              <a:buChar char="-"/>
            </a:pPr>
            <a:r>
              <a:rPr lang="en-US" dirty="0"/>
              <a:t>State Home-Delivered Meals </a:t>
            </a:r>
          </a:p>
          <a:p>
            <a:pPr lvl="1">
              <a:buFontTx/>
              <a:buChar char="-"/>
            </a:pPr>
            <a:r>
              <a:rPr lang="en-US" dirty="0"/>
              <a:t>PCOA - Senior Center </a:t>
            </a:r>
          </a:p>
          <a:p>
            <a:pPr lvl="1">
              <a:buFontTx/>
              <a:buChar char="-"/>
            </a:pPr>
            <a:r>
              <a:rPr lang="en-US" dirty="0"/>
              <a:t>Supplemental Senior Center </a:t>
            </a:r>
          </a:p>
          <a:p>
            <a:pPr lvl="1"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General (Local) Funds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12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336873"/>
            <a:ext cx="5059172" cy="35993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Due Monthly: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Title </a:t>
            </a:r>
            <a:r>
              <a:rPr lang="en-US" dirty="0"/>
              <a:t>IIIC-1 Area Agency </a:t>
            </a:r>
            <a:r>
              <a:rPr lang="en-US" dirty="0" smtClean="0"/>
              <a:t>Administration</a:t>
            </a:r>
          </a:p>
          <a:p>
            <a:r>
              <a:rPr lang="en-US" dirty="0" smtClean="0"/>
              <a:t>Title IIIB – Supportive Services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Title IIIC-1 Congregate </a:t>
            </a:r>
            <a:r>
              <a:rPr lang="en-US" dirty="0" smtClean="0"/>
              <a:t>Meals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Title IIIC-2 Home-Delivered Meals</a:t>
            </a:r>
          </a:p>
          <a:p>
            <a:pPr marL="0" indent="0">
              <a:buNone/>
            </a:pPr>
            <a:r>
              <a:rPr lang="en-US" dirty="0"/>
              <a:t>• Title IIID Preventive Health</a:t>
            </a:r>
          </a:p>
          <a:p>
            <a:pPr marL="0" indent="0">
              <a:buNone/>
            </a:pPr>
            <a:r>
              <a:rPr lang="en-US" dirty="0"/>
              <a:t>• Title IIIE National Family Caregiver Support</a:t>
            </a:r>
          </a:p>
          <a:p>
            <a:pPr marL="0" indent="0">
              <a:buNone/>
            </a:pPr>
            <a:r>
              <a:rPr lang="en-US" dirty="0"/>
              <a:t>• Ombudsman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SeniorRx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smtClean="0"/>
              <a:t>Title V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49735" y="2336873"/>
            <a:ext cx="54455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ARP IIIC-1 Area Agency Administration</a:t>
            </a:r>
          </a:p>
          <a:p>
            <a:r>
              <a:rPr lang="en-US" dirty="0" smtClean="0"/>
              <a:t>ARP IIIB – Supportive Services</a:t>
            </a:r>
          </a:p>
          <a:p>
            <a:r>
              <a:rPr lang="en-US" dirty="0" smtClean="0"/>
              <a:t>ARP IIIC-1 Congregate Meals</a:t>
            </a:r>
          </a:p>
          <a:p>
            <a:r>
              <a:rPr lang="en-US" dirty="0" smtClean="0"/>
              <a:t>ARP IIIC-2 Home-Delivered Meals</a:t>
            </a:r>
          </a:p>
          <a:p>
            <a:r>
              <a:rPr lang="en-US" dirty="0" smtClean="0"/>
              <a:t>ARP IIID Preventive Health</a:t>
            </a:r>
          </a:p>
          <a:p>
            <a:r>
              <a:rPr lang="en-US" dirty="0" smtClean="0"/>
              <a:t>ARP IIIE National Family Caregiver Support</a:t>
            </a: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b="1" i="1" dirty="0" smtClean="0"/>
              <a:t>Note: Please make sure the title of the financial report reflects American Recovery Plan in the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4839625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Reports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5993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Quarterly </a:t>
            </a:r>
            <a:r>
              <a:rPr lang="en-US" u="sng" dirty="0" smtClean="0"/>
              <a:t>Reports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Senior Center</a:t>
            </a:r>
          </a:p>
          <a:p>
            <a:pPr marL="0" indent="0">
              <a:buNone/>
            </a:pPr>
            <a:r>
              <a:rPr lang="en-US" dirty="0"/>
              <a:t>• Supplemental Senior </a:t>
            </a:r>
            <a:r>
              <a:rPr lang="en-US" dirty="0" smtClean="0"/>
              <a:t>Center (1&amp;2)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Parish Council on Aging (PCOA)</a:t>
            </a:r>
          </a:p>
          <a:p>
            <a:r>
              <a:rPr lang="en-US" dirty="0" smtClean="0"/>
              <a:t>STPH </a:t>
            </a:r>
            <a:endParaRPr lang="en-US" dirty="0"/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Annual </a:t>
            </a:r>
            <a:r>
              <a:rPr lang="en-US" u="sng" dirty="0"/>
              <a:t>Reports</a:t>
            </a:r>
          </a:p>
          <a:p>
            <a:pPr marL="0" indent="0">
              <a:buNone/>
            </a:pPr>
            <a:r>
              <a:rPr lang="en-US" dirty="0"/>
              <a:t>• Nutritional Services Incentive Program (NSIP)</a:t>
            </a:r>
          </a:p>
          <a:p>
            <a:pPr marL="0" indent="0">
              <a:buNone/>
            </a:pPr>
            <a:r>
              <a:rPr lang="en-US" dirty="0"/>
              <a:t>• Inventory Schedule</a:t>
            </a:r>
          </a:p>
          <a:p>
            <a:pPr marL="0" indent="0">
              <a:buNone/>
            </a:pPr>
            <a:r>
              <a:rPr lang="en-US" dirty="0"/>
              <a:t>• In-Kind Support </a:t>
            </a:r>
          </a:p>
        </p:txBody>
      </p:sp>
    </p:spTree>
    <p:extLst>
      <p:ext uri="{BB962C8B-B14F-4D97-AF65-F5344CB8AC3E}">
        <p14:creationId xmlns:p14="http://schemas.microsoft.com/office/powerpoint/2010/main" val="14937077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Reports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Income Supplement Report</a:t>
            </a:r>
          </a:p>
          <a:p>
            <a:pPr marL="0" indent="0">
              <a:buNone/>
            </a:pPr>
            <a:r>
              <a:rPr lang="en-US" dirty="0" smtClean="0"/>
              <a:t>	– </a:t>
            </a:r>
            <a:r>
              <a:rPr lang="en-US" dirty="0"/>
              <a:t>Due on October </a:t>
            </a:r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and </a:t>
            </a:r>
            <a:r>
              <a:rPr lang="en-US" dirty="0"/>
              <a:t>July 31st</a:t>
            </a:r>
          </a:p>
          <a:p>
            <a:pPr marL="0" indent="0">
              <a:buNone/>
            </a:pPr>
            <a:r>
              <a:rPr lang="en-US" dirty="0" smtClean="0"/>
              <a:t>	– </a:t>
            </a:r>
            <a:r>
              <a:rPr lang="en-US" dirty="0"/>
              <a:t>Must include Participant Contributions Only</a:t>
            </a:r>
          </a:p>
          <a:p>
            <a:pPr marL="0" indent="0">
              <a:buNone/>
            </a:pPr>
            <a:r>
              <a:rPr lang="en-US" dirty="0" smtClean="0"/>
              <a:t>	– </a:t>
            </a:r>
            <a:r>
              <a:rPr lang="en-US" dirty="0"/>
              <a:t>Must agree with the amounts shown on </a:t>
            </a:r>
            <a:r>
              <a:rPr lang="en-US" dirty="0" smtClean="0"/>
              <a:t>the Title </a:t>
            </a:r>
            <a:r>
              <a:rPr lang="en-US" dirty="0"/>
              <a:t>III </a:t>
            </a:r>
            <a:r>
              <a:rPr lang="en-US" dirty="0" smtClean="0"/>
              <a:t>Financial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	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Reports </a:t>
            </a:r>
            <a:r>
              <a:rPr lang="en-US" dirty="0"/>
              <a:t>as </a:t>
            </a:r>
            <a:r>
              <a:rPr lang="en-US" dirty="0" smtClean="0"/>
              <a:t>Participant Contributions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22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Reports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393" y="1969048"/>
            <a:ext cx="10276513" cy="4826035"/>
          </a:xfrm>
        </p:spPr>
        <p:txBody>
          <a:bodyPr>
            <a:noAutofit/>
          </a:bodyPr>
          <a:lstStyle/>
          <a:p>
            <a:r>
              <a:rPr lang="en-US" sz="1800" dirty="0"/>
              <a:t>Monthly/Quarterly Financial Reports are due by the </a:t>
            </a:r>
            <a:r>
              <a:rPr lang="en-US" sz="1800" dirty="0" smtClean="0"/>
              <a:t>15</a:t>
            </a:r>
            <a:r>
              <a:rPr lang="en-US" sz="1800" baseline="30000" dirty="0" smtClean="0"/>
              <a:t>th </a:t>
            </a:r>
            <a:r>
              <a:rPr lang="en-US" sz="1800" dirty="0" smtClean="0"/>
              <a:t> </a:t>
            </a:r>
            <a:r>
              <a:rPr lang="en-US" sz="1800" dirty="0" smtClean="0"/>
              <a:t>of the month following </a:t>
            </a:r>
            <a:r>
              <a:rPr lang="en-US" sz="1800" dirty="0" smtClean="0"/>
              <a:t>the end of the reporting period.</a:t>
            </a:r>
            <a:endParaRPr lang="en-US" sz="1800" dirty="0" smtClean="0"/>
          </a:p>
          <a:p>
            <a:endParaRPr lang="en-US" sz="800" dirty="0"/>
          </a:p>
          <a:p>
            <a:r>
              <a:rPr lang="en-US" sz="1800" dirty="0" smtClean="0"/>
              <a:t>Final </a:t>
            </a:r>
            <a:r>
              <a:rPr lang="en-US" sz="1800" dirty="0"/>
              <a:t>and Annual Financial Reports are due by July </a:t>
            </a:r>
            <a:r>
              <a:rPr lang="en-US" sz="1800" dirty="0" smtClean="0"/>
              <a:t>31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.</a:t>
            </a:r>
            <a:endParaRPr lang="en-US" sz="1800" dirty="0" smtClean="0"/>
          </a:p>
          <a:p>
            <a:endParaRPr lang="en-US" sz="800" dirty="0"/>
          </a:p>
          <a:p>
            <a:r>
              <a:rPr lang="en-US" sz="1800" dirty="0" smtClean="0"/>
              <a:t>Signed </a:t>
            </a:r>
            <a:r>
              <a:rPr lang="en-US" sz="1800" dirty="0" smtClean="0"/>
              <a:t>copies may be emailed </a:t>
            </a:r>
            <a:r>
              <a:rPr lang="en-US" sz="1800" dirty="0" smtClean="0"/>
              <a:t>or </a:t>
            </a:r>
            <a:r>
              <a:rPr lang="en-US" sz="1800" dirty="0" smtClean="0"/>
              <a:t>faxed.</a:t>
            </a:r>
            <a:endParaRPr lang="en-US" sz="1800" dirty="0" smtClean="0"/>
          </a:p>
          <a:p>
            <a:endParaRPr lang="en-US" sz="800" dirty="0" smtClean="0"/>
          </a:p>
          <a:p>
            <a:r>
              <a:rPr lang="en-US" sz="1800" dirty="0" smtClean="0"/>
              <a:t>Accurate </a:t>
            </a:r>
            <a:r>
              <a:rPr lang="en-US" sz="1800" dirty="0" smtClean="0"/>
              <a:t>information.</a:t>
            </a:r>
            <a:endParaRPr lang="en-US" sz="1800" dirty="0" smtClean="0"/>
          </a:p>
          <a:p>
            <a:endParaRPr lang="en-US" sz="800" dirty="0" smtClean="0"/>
          </a:p>
          <a:p>
            <a:r>
              <a:rPr lang="en-US" sz="1800" dirty="0" smtClean="0"/>
              <a:t>Negative fund balances are not recommended, except at June 30th if </a:t>
            </a:r>
            <a:r>
              <a:rPr lang="en-US" sz="1800" dirty="0" smtClean="0"/>
              <a:t>the agency has </a:t>
            </a:r>
            <a:r>
              <a:rPr lang="en-US" sz="1800" dirty="0" smtClean="0"/>
              <a:t>been cash managed. Please transfer funds monthly from local Funds.</a:t>
            </a:r>
          </a:p>
          <a:p>
            <a:endParaRPr lang="en-US" sz="800" dirty="0" smtClean="0"/>
          </a:p>
          <a:p>
            <a:r>
              <a:rPr lang="en-US" sz="1800" dirty="0" smtClean="0"/>
              <a:t>Excess </a:t>
            </a:r>
            <a:r>
              <a:rPr lang="en-US" sz="1800" dirty="0"/>
              <a:t>fund balances are not recommended, transfer </a:t>
            </a:r>
            <a:r>
              <a:rPr lang="en-US" sz="1800" dirty="0" smtClean="0"/>
              <a:t>the </a:t>
            </a:r>
            <a:r>
              <a:rPr lang="en-US" sz="1800" dirty="0"/>
              <a:t>amount of Local Funds needed to bring the cash </a:t>
            </a:r>
            <a:r>
              <a:rPr lang="en-US" sz="1800" dirty="0" smtClean="0"/>
              <a:t>on hand </a:t>
            </a:r>
            <a:r>
              <a:rPr lang="en-US" sz="1800" dirty="0"/>
              <a:t>to zero (0). Cash on Hand balances in excess of </a:t>
            </a:r>
            <a:r>
              <a:rPr lang="en-US" sz="1800" dirty="0" smtClean="0"/>
              <a:t>1,000 may </a:t>
            </a:r>
            <a:r>
              <a:rPr lang="en-US" sz="1800" dirty="0"/>
              <a:t>result in being cash managed. </a:t>
            </a:r>
          </a:p>
        </p:txBody>
      </p:sp>
    </p:spTree>
    <p:extLst>
      <p:ext uri="{BB962C8B-B14F-4D97-AF65-F5344CB8AC3E}">
        <p14:creationId xmlns:p14="http://schemas.microsoft.com/office/powerpoint/2010/main" val="3125123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3943" y="4509441"/>
            <a:ext cx="7572894" cy="1487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Funds Carried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70618"/>
            <a:ext cx="9982086" cy="382680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Participant contributions may be carried forward; however, a request must be submitted and approved by GOEA by June 30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Nutrition Supplemental </a:t>
            </a:r>
            <a:r>
              <a:rPr lang="en-US" dirty="0" smtClean="0"/>
              <a:t>Incentive Program (</a:t>
            </a:r>
            <a:r>
              <a:rPr lang="en-US" dirty="0" smtClean="0"/>
              <a:t>NSIP)</a:t>
            </a:r>
            <a:endParaRPr lang="en-US" dirty="0" smtClean="0"/>
          </a:p>
          <a:p>
            <a:endParaRPr lang="en-US" dirty="0"/>
          </a:p>
          <a:p>
            <a:pPr marL="1371600" lvl="3" indent="0" algn="ctr">
              <a:buNone/>
            </a:pPr>
            <a:r>
              <a:rPr lang="en-US" dirty="0" smtClean="0"/>
              <a:t>Nutritional Supplement Incentive Program (NISP) Funds </a:t>
            </a:r>
          </a:p>
          <a:p>
            <a:pPr marL="1371600" lvl="3" indent="0" algn="ctr">
              <a:buNone/>
            </a:pPr>
            <a:r>
              <a:rPr lang="en-US" dirty="0" smtClean="0"/>
              <a:t>may be carried forward for a period of one fiscal year not to exceed </a:t>
            </a:r>
          </a:p>
          <a:p>
            <a:pPr marL="1371600" lvl="3" indent="0" algn="ctr">
              <a:buNone/>
            </a:pPr>
            <a:r>
              <a:rPr lang="en-US" dirty="0" smtClean="0"/>
              <a:t>the contract amount for the current fiscal year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3933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 Contributions</a:t>
            </a:r>
          </a:p>
          <a:p>
            <a:endParaRPr lang="en-US" dirty="0" smtClean="0"/>
          </a:p>
          <a:p>
            <a:r>
              <a:rPr lang="en-US" dirty="0" smtClean="0"/>
              <a:t>Sale of Meals</a:t>
            </a:r>
          </a:p>
          <a:p>
            <a:endParaRPr lang="en-US" dirty="0" smtClean="0"/>
          </a:p>
          <a:p>
            <a:r>
              <a:rPr lang="en-US" dirty="0" smtClean="0"/>
              <a:t>Generated Revenues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403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978</TotalTime>
  <Words>772</Words>
  <Application>Microsoft Office PowerPoint</Application>
  <PresentationFormat>Widescreen</PresentationFormat>
  <Paragraphs>164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Trebuchet MS</vt:lpstr>
      <vt:lpstr>Berlin</vt:lpstr>
      <vt:lpstr>Governor’s Office of Elderly Affairs</vt:lpstr>
      <vt:lpstr>Functions of GOEA Auditors</vt:lpstr>
      <vt:lpstr>History of Funds</vt:lpstr>
      <vt:lpstr>Financial Reports</vt:lpstr>
      <vt:lpstr>Financial Reports Contd.</vt:lpstr>
      <vt:lpstr>Financial Reports Contd.</vt:lpstr>
      <vt:lpstr>Financial Reports Contd.</vt:lpstr>
      <vt:lpstr>Funds Carried Forward</vt:lpstr>
      <vt:lpstr>Program Income</vt:lpstr>
      <vt:lpstr>Fund Balances</vt:lpstr>
      <vt:lpstr>Accounting Practices</vt:lpstr>
      <vt:lpstr>Priority Services</vt:lpstr>
      <vt:lpstr>Priority Services</vt:lpstr>
      <vt:lpstr>Priority Services</vt:lpstr>
      <vt:lpstr>Priority Services</vt:lpstr>
      <vt:lpstr>Waiver</vt:lpstr>
      <vt:lpstr>Dates to Remember</vt:lpstr>
      <vt:lpstr>Questions/Comments</vt:lpstr>
    </vt:vector>
  </TitlesOfParts>
  <Company>State of Louisiana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Governor’s Office of Elderly Affairs</dc:title>
  <dc:creator>Ebony Green</dc:creator>
  <cp:lastModifiedBy>Laura Jackson (GOEA)</cp:lastModifiedBy>
  <cp:revision>25</cp:revision>
  <cp:lastPrinted>2023-09-08T17:54:21Z</cp:lastPrinted>
  <dcterms:created xsi:type="dcterms:W3CDTF">2023-08-24T20:58:42Z</dcterms:created>
  <dcterms:modified xsi:type="dcterms:W3CDTF">2023-09-08T18:58:47Z</dcterms:modified>
</cp:coreProperties>
</file>